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7" r:id="rId2"/>
  </p:sldIdLst>
  <p:sldSz cx="21945600" cy="3291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8687058-C7D1-BA02-EE24-2E089ADF19B5}" name="Mccarthy, Katherine" initials="MK" userId="S::km954922@wcupa.edu::7d2fd6a2-3842-473d-8b40-ea041266191b" providerId="AD"/>
  <p188:author id="{1A08EE95-AF78-A82D-9F2B-B5FFA98FB672}" name="Sayre, Ryan" initials="SR" userId="S::rs998689@wcupa.edu::95a61a3a-a1f9-45ec-b8bf-657acda6dc6f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8121"/>
    <a:srgbClr val="FFFFFF"/>
    <a:srgbClr val="FDAC34"/>
    <a:srgbClr val="8E8E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93EFF8-5F52-5D86-ADA8-E71FB19E7FC6}" v="157" dt="2024-05-05T04:30:15.674"/>
    <p1510:client id="{BE939B06-F4C2-B70C-1A0E-0FA04F71B72A}" v="60" dt="2024-05-06T09:24:11.754"/>
    <p1510:client id="{EE935711-37E1-082A-79DB-BBD65B47495E}" v="107" dt="2024-05-06T02:55:57.176"/>
    <p1510:client id="{FEA7C3AD-A147-4D75-B769-A5B802C29BB3}" v="7" dt="2024-05-06T00:58:37.7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8/10/relationships/authors" Target="authors.xml"/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5920" y="5387342"/>
            <a:ext cx="18653760" cy="11460480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17289782"/>
            <a:ext cx="16459200" cy="7947658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187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506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704821" y="1752600"/>
            <a:ext cx="473202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08761" y="1752600"/>
            <a:ext cx="1392174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98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50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7331" y="8206749"/>
            <a:ext cx="18928080" cy="13693138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7331" y="22029429"/>
            <a:ext cx="18928080" cy="7200898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82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658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8760" y="8763000"/>
            <a:ext cx="93268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09960" y="8763000"/>
            <a:ext cx="93268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30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8" y="1752607"/>
            <a:ext cx="18928080" cy="636270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621" y="8069582"/>
            <a:ext cx="9284016" cy="395477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1621" y="12024360"/>
            <a:ext cx="9284016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109961" y="8069582"/>
            <a:ext cx="9329738" cy="395477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109961" y="12024360"/>
            <a:ext cx="9329738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185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367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681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2194560"/>
            <a:ext cx="7078027" cy="768096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9738" y="4739647"/>
            <a:ext cx="11109960" cy="23393400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9875520"/>
            <a:ext cx="7078027" cy="18295622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378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2194560"/>
            <a:ext cx="7078027" cy="768096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329738" y="4739647"/>
            <a:ext cx="11109960" cy="23393400"/>
          </a:xfrm>
        </p:spPr>
        <p:txBody>
          <a:bodyPr anchor="t"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9875520"/>
            <a:ext cx="7078027" cy="18295622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5/6/2024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173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8760" y="1752607"/>
            <a:ext cx="189280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760" y="8763000"/>
            <a:ext cx="189280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08760" y="30510487"/>
            <a:ext cx="49377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269480" y="30510487"/>
            <a:ext cx="74066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499080" y="30510487"/>
            <a:ext cx="49377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944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4C897-A099-8A04-54ED-665B2568C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11" y="-283640"/>
            <a:ext cx="11159847" cy="1984523"/>
          </a:xfrm>
        </p:spPr>
        <p:txBody>
          <a:bodyPr>
            <a:normAutofit/>
          </a:bodyPr>
          <a:lstStyle/>
          <a:p>
            <a:pPr algn="ctr"/>
            <a:r>
              <a:rPr lang="en-US" sz="9600" b="1">
                <a:solidFill>
                  <a:schemeClr val="tx2">
                    <a:lumMod val="90000"/>
                    <a:lumOff val="10000"/>
                  </a:schemeClr>
                </a:solidFill>
                <a:latin typeface="Aptos ExtraBold"/>
              </a:rPr>
              <a:t>STATSTRIKEFORCE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20131A-9606-B792-9806-ED6E3B664C40}"/>
              </a:ext>
            </a:extLst>
          </p:cNvPr>
          <p:cNvSpPr txBox="1"/>
          <p:nvPr/>
        </p:nvSpPr>
        <p:spPr>
          <a:xfrm>
            <a:off x="324152" y="1249733"/>
            <a:ext cx="1021986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1">
                <a:solidFill>
                  <a:schemeClr val="tx2">
                    <a:lumMod val="90000"/>
                    <a:lumOff val="10000"/>
                  </a:schemeClr>
                </a:solidFill>
              </a:rPr>
              <a:t>Katherine McCarthy, Maxwell Mendenhall  Ryan Sayre, Tobyn Sitar</a:t>
            </a:r>
            <a:endParaRPr lang="en-US" sz="240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6044C9-3432-E6C8-1B8C-1AB81D45EB59}"/>
              </a:ext>
            </a:extLst>
          </p:cNvPr>
          <p:cNvSpPr txBox="1"/>
          <p:nvPr/>
        </p:nvSpPr>
        <p:spPr>
          <a:xfrm>
            <a:off x="296475" y="1605870"/>
            <a:ext cx="11187051" cy="393954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b="1">
                <a:solidFill>
                  <a:srgbClr val="F58121"/>
                </a:solidFill>
              </a:rPr>
              <a:t>PROJECT OVERVIEW</a:t>
            </a:r>
          </a:p>
          <a:p>
            <a:pPr algn="ctr"/>
            <a:r>
              <a:rPr lang="en-US" sz="2800" err="1"/>
              <a:t>StatStrikeforce</a:t>
            </a:r>
            <a:r>
              <a:rPr lang="en-US" sz="2800"/>
              <a:t> is a cloud-base web application, designed to reinvent the way you track your favorite video game statistics. The application allows for users to track their headshot percentage, Kill/Death ratio, win rate, and many other useful statistics with ease. </a:t>
            </a:r>
            <a:r>
              <a:rPr lang="en-US" sz="2800" err="1"/>
              <a:t>StatStrikeforce</a:t>
            </a:r>
            <a:r>
              <a:rPr lang="en-US" sz="2800"/>
              <a:t> gives players a competitive edge through its prediction feature, which uses machine learning to predict a player's performance and probability of a win in future matches based on recent match performance.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096EA9-7987-8E94-75DA-4AAF827406FD}"/>
              </a:ext>
            </a:extLst>
          </p:cNvPr>
          <p:cNvSpPr txBox="1"/>
          <p:nvPr/>
        </p:nvSpPr>
        <p:spPr>
          <a:xfrm>
            <a:off x="10966791" y="19206775"/>
            <a:ext cx="10474907" cy="69557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Aptos"/>
                <a:cs typeface="Segoe UI"/>
              </a:rPr>
              <a:t>Database Design</a:t>
            </a:r>
            <a:endParaRPr lang="en-US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514350" indent="-514350">
              <a:buFont typeface="Courier New"/>
              <a:buChar char="o"/>
            </a:pPr>
            <a:r>
              <a:rPr lang="en-US" sz="2800" dirty="0">
                <a:ea typeface="+mn-lt"/>
                <a:cs typeface="+mn-lt"/>
              </a:rPr>
              <a:t>For our database design, we chose SQLite due to its space-saving capabilities and its compatibility with our backend through Python libraries, enabling efficient data storage and retrieval.</a:t>
            </a:r>
          </a:p>
          <a:p>
            <a:pPr marL="971550" lvl="1" indent="-514350">
              <a:buFont typeface="Courier New"/>
              <a:buChar char="o"/>
            </a:pPr>
            <a:r>
              <a:rPr lang="en-US" sz="2800" dirty="0">
                <a:cs typeface="Segoe UI"/>
              </a:rPr>
              <a:t>User Stats Table: Linked to the user via '</a:t>
            </a:r>
            <a:r>
              <a:rPr lang="en-US" sz="2800" b="1" dirty="0" err="1">
                <a:cs typeface="Segoe UI"/>
              </a:rPr>
              <a:t>user_id</a:t>
            </a:r>
            <a:r>
              <a:rPr lang="en-US" sz="2800" b="1" dirty="0">
                <a:cs typeface="Segoe UI"/>
              </a:rPr>
              <a:t>'</a:t>
            </a:r>
            <a:r>
              <a:rPr lang="en-US" sz="2800" dirty="0">
                <a:cs typeface="Segoe UI"/>
              </a:rPr>
              <a:t>, this table tracks game statistics. It uses the '</a:t>
            </a:r>
            <a:r>
              <a:rPr lang="en-US" sz="2800" b="1" dirty="0" err="1">
                <a:cs typeface="Segoe UI"/>
              </a:rPr>
              <a:t>user_id</a:t>
            </a:r>
            <a:r>
              <a:rPr lang="en-US" sz="2800" dirty="0">
                <a:cs typeface="Segoe UI"/>
              </a:rPr>
              <a:t>'  to connect user profiles performance from Rainbow Six Siege to their metrics in '</a:t>
            </a:r>
            <a:r>
              <a:rPr lang="en-US" sz="2800" b="1" dirty="0" err="1">
                <a:cs typeface="Segoe UI"/>
              </a:rPr>
              <a:t>mse_attack</a:t>
            </a:r>
            <a:r>
              <a:rPr lang="en-US" sz="2800" b="1" dirty="0">
                <a:cs typeface="Segoe UI"/>
              </a:rPr>
              <a:t>'</a:t>
            </a:r>
            <a:r>
              <a:rPr lang="en-US" sz="2800" dirty="0">
                <a:cs typeface="Segoe UI"/>
              </a:rPr>
              <a:t> and '</a:t>
            </a:r>
            <a:r>
              <a:rPr lang="en-US" sz="2800" b="1" dirty="0" err="1">
                <a:cs typeface="Segoe UI"/>
              </a:rPr>
              <a:t>mse_defend</a:t>
            </a:r>
            <a:r>
              <a:rPr lang="en-US" sz="2800" b="1" dirty="0">
                <a:cs typeface="Segoe UI"/>
              </a:rPr>
              <a:t>'</a:t>
            </a:r>
          </a:p>
          <a:p>
            <a:pPr marL="971550" lvl="1" indent="-514350">
              <a:buFont typeface="Courier New"/>
              <a:buChar char="o"/>
            </a:pPr>
            <a:r>
              <a:rPr lang="en-US" sz="2800" dirty="0">
                <a:cs typeface="Segoe UI"/>
              </a:rPr>
              <a:t>User Table: This table is for our login system. It stores the '</a:t>
            </a:r>
            <a:r>
              <a:rPr lang="en-US" sz="2800" b="1" dirty="0">
                <a:cs typeface="Segoe UI"/>
              </a:rPr>
              <a:t>id'</a:t>
            </a:r>
            <a:r>
              <a:rPr lang="en-US" sz="2800" dirty="0">
                <a:cs typeface="Segoe UI"/>
              </a:rPr>
              <a:t> as the primary key along with '</a:t>
            </a:r>
            <a:r>
              <a:rPr lang="en-US" sz="2800" b="1" dirty="0">
                <a:cs typeface="Segoe UI"/>
              </a:rPr>
              <a:t>username'</a:t>
            </a:r>
            <a:r>
              <a:rPr lang="en-US" sz="2800" dirty="0">
                <a:cs typeface="Segoe UI"/>
              </a:rPr>
              <a:t>,</a:t>
            </a:r>
            <a:r>
              <a:rPr lang="en-US" sz="2800" b="1" dirty="0">
                <a:cs typeface="Segoe UI"/>
              </a:rPr>
              <a:t> '</a:t>
            </a:r>
            <a:r>
              <a:rPr lang="en-US" sz="2800" b="1" dirty="0" err="1">
                <a:cs typeface="Segoe UI"/>
              </a:rPr>
              <a:t>password_hash</a:t>
            </a:r>
            <a:r>
              <a:rPr lang="en-US" sz="2800" b="1" dirty="0">
                <a:cs typeface="Segoe UI"/>
              </a:rPr>
              <a:t>' </a:t>
            </a:r>
            <a:r>
              <a:rPr lang="en-US" sz="2800" dirty="0">
                <a:cs typeface="Segoe UI"/>
              </a:rPr>
              <a:t>for secure authentication, and the '</a:t>
            </a:r>
            <a:r>
              <a:rPr lang="en-US" sz="2800" b="1" dirty="0">
                <a:cs typeface="Segoe UI"/>
              </a:rPr>
              <a:t>r6_user_id</a:t>
            </a:r>
            <a:r>
              <a:rPr lang="en-US" sz="2800" dirty="0">
                <a:cs typeface="Segoe UI"/>
              </a:rPr>
              <a:t>'. The '</a:t>
            </a:r>
            <a:r>
              <a:rPr lang="en-US" sz="2800" b="1" dirty="0">
                <a:ea typeface="+mn-lt"/>
                <a:cs typeface="Segoe UI"/>
              </a:rPr>
              <a:t>id'</a:t>
            </a:r>
            <a:r>
              <a:rPr lang="en-US" sz="2800" dirty="0">
                <a:ea typeface="+mn-lt"/>
                <a:cs typeface="Segoe UI"/>
              </a:rPr>
              <a:t> is unique to every user and auto-increments with new entries.</a:t>
            </a:r>
          </a:p>
          <a:p>
            <a:pPr lvl="1"/>
            <a:endParaRPr lang="en-US" sz="2800">
              <a:cs typeface="Segoe U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623A74-FE9D-DD2C-F5D8-80C220CA76BA}"/>
              </a:ext>
            </a:extLst>
          </p:cNvPr>
          <p:cNvSpPr txBox="1"/>
          <p:nvPr/>
        </p:nvSpPr>
        <p:spPr>
          <a:xfrm>
            <a:off x="280810" y="26509088"/>
            <a:ext cx="9809462" cy="523220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b="1" dirty="0">
                <a:solidFill>
                  <a:srgbClr val="F58121"/>
                </a:solidFill>
                <a:latin typeface="Aptos"/>
                <a:cs typeface="Segoe UI"/>
              </a:rPr>
              <a:t>Cloud Deployment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/>
              <a:t>Source code written and tested locally, before pushing to our project's GitHub repository. 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/>
              <a:t>GitHub will  then trigger the build process to have Docker push updated images. </a:t>
            </a:r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sz="2800" dirty="0"/>
              <a:t>Kubernetes will pull images from </a:t>
            </a:r>
            <a:r>
              <a:rPr lang="en-US" sz="2800" dirty="0" err="1"/>
              <a:t>DockerHub</a:t>
            </a:r>
            <a:r>
              <a:rPr lang="en-US" sz="2800" dirty="0"/>
              <a:t> and run them in pods. 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/>
              <a:t>GitHub will also push a deployment update to Kubernetes directly.</a:t>
            </a:r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sz="2800" dirty="0"/>
              <a:t>Once the application is deployed, we can test functionality, monitor in dashboard,  and plan for future builds.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B64975-A906-BD26-0DCA-E49C8849179E}"/>
              </a:ext>
            </a:extLst>
          </p:cNvPr>
          <p:cNvSpPr txBox="1"/>
          <p:nvPr/>
        </p:nvSpPr>
        <p:spPr>
          <a:xfrm>
            <a:off x="15662878" y="6145259"/>
            <a:ext cx="6093621" cy="62492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b="1">
                <a:solidFill>
                  <a:schemeClr val="tx2">
                    <a:lumMod val="90000"/>
                    <a:lumOff val="10000"/>
                  </a:schemeClr>
                </a:solidFill>
                <a:latin typeface="Aptos"/>
                <a:cs typeface="Segoe UI"/>
              </a:rPr>
              <a:t>Web UI</a:t>
            </a:r>
          </a:p>
          <a:p>
            <a:r>
              <a:rPr lang="en-US" sz="2800" b="1">
                <a:latin typeface="Aptos"/>
                <a:cs typeface="Segoe UI"/>
              </a:rPr>
              <a:t>The website features three sections: </a:t>
            </a:r>
          </a:p>
          <a:p>
            <a:pPr marL="457200" indent="-457200">
              <a:buFont typeface="Arial"/>
              <a:buChar char="•"/>
            </a:pPr>
            <a:r>
              <a:rPr lang="en-US" sz="2800" b="1">
                <a:latin typeface="Aptos"/>
                <a:cs typeface="Segoe UI"/>
              </a:rPr>
              <a:t>Homebase:</a:t>
            </a:r>
            <a:r>
              <a:rPr lang="en-US" sz="2800">
                <a:latin typeface="Aptos"/>
                <a:cs typeface="Segoe UI"/>
              </a:rPr>
              <a:t> Create or Login to account</a:t>
            </a:r>
            <a:endParaRPr lang="en-US">
              <a:latin typeface="Aptos"/>
              <a:cs typeface="Segoe UI"/>
            </a:endParaRPr>
          </a:p>
          <a:p>
            <a:pPr marL="457200" indent="-457200">
              <a:buFont typeface="Arial"/>
              <a:buChar char="•"/>
            </a:pPr>
            <a:r>
              <a:rPr lang="en-US" sz="2800" b="1">
                <a:latin typeface="Aptos"/>
                <a:cs typeface="Segoe UI"/>
              </a:rPr>
              <a:t>About Us:</a:t>
            </a:r>
            <a:r>
              <a:rPr lang="en-US" sz="2800">
                <a:latin typeface="Aptos"/>
                <a:cs typeface="Segoe UI"/>
              </a:rPr>
              <a:t> Team member Descriptions</a:t>
            </a:r>
          </a:p>
          <a:p>
            <a:pPr marL="457200" indent="-457200">
              <a:buFont typeface="Arial"/>
              <a:buChar char="•"/>
            </a:pPr>
            <a:r>
              <a:rPr lang="en-US" sz="2800" b="1">
                <a:latin typeface="Aptos"/>
                <a:cs typeface="Segoe UI"/>
              </a:rPr>
              <a:t>Track Here:</a:t>
            </a:r>
            <a:r>
              <a:rPr lang="en-US" sz="2800">
                <a:latin typeface="Aptos"/>
                <a:cs typeface="Segoe UI"/>
              </a:rPr>
              <a:t> Auto search for player stats</a:t>
            </a:r>
          </a:p>
          <a:p>
            <a:r>
              <a:rPr lang="en-US" sz="2800">
                <a:cs typeface="Segoe UI"/>
              </a:rPr>
              <a:t> </a:t>
            </a:r>
          </a:p>
          <a:p>
            <a:pPr marL="457200" indent="-457200">
              <a:buFont typeface="Arial"/>
              <a:buChar char="•"/>
            </a:pPr>
            <a:r>
              <a:rPr lang="en-US" sz="2800">
                <a:cs typeface="Segoe UI"/>
              </a:rPr>
              <a:t>Uses Bootstrap, HTML, CSS, and JavaScript</a:t>
            </a:r>
            <a:br>
              <a:rPr lang="en-US" sz="2800">
                <a:cs typeface="Segoe UI"/>
              </a:rPr>
            </a:br>
            <a:endParaRPr lang="en-US" sz="2800">
              <a:cs typeface="Segoe U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C725C9-D173-5BE7-14BD-E11DCBEB4614}"/>
              </a:ext>
            </a:extLst>
          </p:cNvPr>
          <p:cNvSpPr txBox="1"/>
          <p:nvPr/>
        </p:nvSpPr>
        <p:spPr>
          <a:xfrm>
            <a:off x="405670" y="12842434"/>
            <a:ext cx="8195118" cy="523220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b="1">
                <a:solidFill>
                  <a:srgbClr val="F58121"/>
                </a:solidFill>
                <a:latin typeface="Aptos"/>
                <a:ea typeface="Segoe UI"/>
                <a:cs typeface="Segoe UI"/>
              </a:rPr>
              <a:t>Concept Architecture</a:t>
            </a:r>
          </a:p>
          <a:p>
            <a:pPr marL="514350" indent="-514350">
              <a:buAutoNum type="arabicPeriod"/>
            </a:pPr>
            <a:r>
              <a:rPr lang="en-US" sz="2800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The backend worker will communicate with the front end via GET requests.</a:t>
            </a:r>
          </a:p>
          <a:p>
            <a:pPr marL="514350" indent="-514350">
              <a:buAutoNum type="arabicPeriod"/>
            </a:pPr>
            <a:r>
              <a:rPr lang="en-US" sz="2800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Then backend will communicate with the Rainbow Six API to get user info.</a:t>
            </a:r>
          </a:p>
          <a:p>
            <a:pPr marL="514350" indent="-514350">
              <a:buAutoNum type="arabicPeriod"/>
            </a:pPr>
            <a:r>
              <a:rPr lang="en-US" sz="2800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POST requests will be sent to the Machine Learning service. </a:t>
            </a:r>
            <a:endParaRPr lang="en-US">
              <a:solidFill>
                <a:srgbClr val="000000"/>
              </a:solidFill>
              <a:latin typeface="Aptos"/>
              <a:ea typeface="Segoe UI"/>
              <a:cs typeface="Segoe UI"/>
            </a:endParaRPr>
          </a:p>
          <a:p>
            <a:pPr marL="514350" indent="-514350">
              <a:buAutoNum type="arabicPeriod"/>
            </a:pPr>
            <a:r>
              <a:rPr lang="en-US" sz="2800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ML service will then query the data into the database, with the primary key being </a:t>
            </a:r>
            <a:r>
              <a:rPr lang="en-US" sz="2800" err="1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UserID</a:t>
            </a:r>
            <a:r>
              <a:rPr lang="en-US" sz="2800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. </a:t>
            </a:r>
            <a:endParaRPr lang="en-US">
              <a:solidFill>
                <a:srgbClr val="000000"/>
              </a:solidFill>
              <a:latin typeface="Aptos"/>
              <a:ea typeface="Segoe UI"/>
              <a:cs typeface="Segoe UI"/>
            </a:endParaRPr>
          </a:p>
          <a:p>
            <a:pPr marL="514350" indent="-514350">
              <a:buAutoNum type="arabicPeriod"/>
            </a:pPr>
            <a:r>
              <a:rPr lang="en-US" sz="2800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Each </a:t>
            </a:r>
            <a:r>
              <a:rPr lang="en-US" sz="2800" err="1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UserID</a:t>
            </a:r>
            <a:r>
              <a:rPr lang="en-US" sz="2800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 will have corresponding prediction values made with the user data from the API. </a:t>
            </a:r>
            <a:endParaRPr lang="en-US">
              <a:latin typeface="Aptos"/>
            </a:endParaRPr>
          </a:p>
        </p:txBody>
      </p:sp>
      <p:pic>
        <p:nvPicPr>
          <p:cNvPr id="3" name="Picture 2" descr="A blue logo with a whale and text&#10;&#10;Description automatically generated">
            <a:extLst>
              <a:ext uri="{FF2B5EF4-FFF2-40B4-BE49-F238E27FC236}">
                <a16:creationId xmlns:a16="http://schemas.microsoft.com/office/drawing/2014/main" id="{6DBA1BF5-537D-843C-6A14-4B9FB85EF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19429" y="4139101"/>
            <a:ext cx="2453180" cy="1920832"/>
          </a:xfrm>
          <a:prstGeom prst="rect">
            <a:avLst/>
          </a:prstGeom>
        </p:spPr>
      </p:pic>
      <p:pic>
        <p:nvPicPr>
          <p:cNvPr id="14" name="Picture 13" descr="A blue hexagon with a white wheel&#10;&#10;Description automatically generated">
            <a:extLst>
              <a:ext uri="{FF2B5EF4-FFF2-40B4-BE49-F238E27FC236}">
                <a16:creationId xmlns:a16="http://schemas.microsoft.com/office/drawing/2014/main" id="{517B5D69-57F3-8F2C-9417-C643416102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9823" y="3263280"/>
            <a:ext cx="2095583" cy="2048960"/>
          </a:xfrm>
          <a:prstGeom prst="rect">
            <a:avLst/>
          </a:prstGeom>
        </p:spPr>
      </p:pic>
      <p:pic>
        <p:nvPicPr>
          <p:cNvPr id="15" name="Picture 14" descr="A black and white symbol&#10;&#10;Description automatically generated">
            <a:extLst>
              <a:ext uri="{FF2B5EF4-FFF2-40B4-BE49-F238E27FC236}">
                <a16:creationId xmlns:a16="http://schemas.microsoft.com/office/drawing/2014/main" id="{75BAA651-2CED-F226-A3E9-270697CA2E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76060" y="280484"/>
            <a:ext cx="2102692" cy="2206209"/>
          </a:xfrm>
          <a:prstGeom prst="rect">
            <a:avLst/>
          </a:prstGeom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B0E3C7BB-C213-65BE-5594-41E95DA0C710}"/>
              </a:ext>
            </a:extLst>
          </p:cNvPr>
          <p:cNvSpPr/>
          <p:nvPr/>
        </p:nvSpPr>
        <p:spPr>
          <a:xfrm>
            <a:off x="14442772" y="754080"/>
            <a:ext cx="3817475" cy="41083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53D64"/>
              </a:solidFill>
            </a:endParaRPr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00FC121C-704D-EF6E-44AB-E5212AB6DE34}"/>
              </a:ext>
            </a:extLst>
          </p:cNvPr>
          <p:cNvSpPr/>
          <p:nvPr/>
        </p:nvSpPr>
        <p:spPr>
          <a:xfrm>
            <a:off x="19636253" y="2928921"/>
            <a:ext cx="312263" cy="121920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Left 18">
            <a:extLst>
              <a:ext uri="{FF2B5EF4-FFF2-40B4-BE49-F238E27FC236}">
                <a16:creationId xmlns:a16="http://schemas.microsoft.com/office/drawing/2014/main" id="{5FA334E5-691F-5961-C1E0-3EAA85E660CA}"/>
              </a:ext>
            </a:extLst>
          </p:cNvPr>
          <p:cNvSpPr/>
          <p:nvPr/>
        </p:nvSpPr>
        <p:spPr>
          <a:xfrm>
            <a:off x="14563000" y="4355255"/>
            <a:ext cx="4100548" cy="415868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Left 20">
            <a:extLst>
              <a:ext uri="{FF2B5EF4-FFF2-40B4-BE49-F238E27FC236}">
                <a16:creationId xmlns:a16="http://schemas.microsoft.com/office/drawing/2014/main" id="{4DC47F4C-A87F-7C3D-B3D1-029B62727F7C}"/>
              </a:ext>
            </a:extLst>
          </p:cNvPr>
          <p:cNvSpPr/>
          <p:nvPr/>
        </p:nvSpPr>
        <p:spPr>
          <a:xfrm rot="20100000">
            <a:off x="14208452" y="2917139"/>
            <a:ext cx="4448721" cy="317384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diagram of a system&#10;&#10;Description automatically generated">
            <a:extLst>
              <a:ext uri="{FF2B5EF4-FFF2-40B4-BE49-F238E27FC236}">
                <a16:creationId xmlns:a16="http://schemas.microsoft.com/office/drawing/2014/main" id="{C3E0EE7C-4570-2835-C61F-FBCD4EB568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5190" y="12828312"/>
            <a:ext cx="12169314" cy="5838658"/>
          </a:xfrm>
          <a:prstGeom prst="rect">
            <a:avLst/>
          </a:prstGeom>
        </p:spPr>
      </p:pic>
      <p:pic>
        <p:nvPicPr>
          <p:cNvPr id="28" name="Content Placeholder 27" descr="A qr code with a cat&#10;&#10;Description automatically generated">
            <a:extLst>
              <a:ext uri="{FF2B5EF4-FFF2-40B4-BE49-F238E27FC236}">
                <a16:creationId xmlns:a16="http://schemas.microsoft.com/office/drawing/2014/main" id="{3BC917B2-3E20-CF06-439C-41BA1E0154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8628944" y="14352"/>
            <a:ext cx="2486377" cy="2808461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8DC875-6A87-2DCB-B2A1-D5C3C7F9B50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4826" t="9345" r="12638" b="16605"/>
          <a:stretch/>
        </p:blipFill>
        <p:spPr>
          <a:xfrm>
            <a:off x="64887" y="5625252"/>
            <a:ext cx="8771104" cy="653465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71CE38C-64A1-40C7-CFB6-6FBFD7C7F4A3}"/>
              </a:ext>
            </a:extLst>
          </p:cNvPr>
          <p:cNvSpPr txBox="1"/>
          <p:nvPr/>
        </p:nvSpPr>
        <p:spPr>
          <a:xfrm>
            <a:off x="14613846" y="43098"/>
            <a:ext cx="3674852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/>
              <a:t>Commit Code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86B566-1BDE-0040-41D2-73607FFD5D3B}"/>
              </a:ext>
            </a:extLst>
          </p:cNvPr>
          <p:cNvSpPr txBox="1"/>
          <p:nvPr/>
        </p:nvSpPr>
        <p:spPr>
          <a:xfrm>
            <a:off x="15131430" y="4778999"/>
            <a:ext cx="3364301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/>
              <a:t>Pull Images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AE7ED20-B093-712F-4219-8577D498B5BA}"/>
              </a:ext>
            </a:extLst>
          </p:cNvPr>
          <p:cNvSpPr txBox="1"/>
          <p:nvPr/>
        </p:nvSpPr>
        <p:spPr>
          <a:xfrm rot="-1560000">
            <a:off x="13656313" y="2035799"/>
            <a:ext cx="5382883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/>
              <a:t>Deployment Update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1DEF06A-884F-1C9E-F660-163FECF43114}"/>
              </a:ext>
            </a:extLst>
          </p:cNvPr>
          <p:cNvSpPr txBox="1"/>
          <p:nvPr/>
        </p:nvSpPr>
        <p:spPr>
          <a:xfrm>
            <a:off x="18236939" y="3122727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4000" b="1"/>
              <a:t>Build</a:t>
            </a:r>
          </a:p>
        </p:txBody>
      </p:sp>
      <p:pic>
        <p:nvPicPr>
          <p:cNvPr id="25" name="Picture 24" descr="A screenshot of a computer&#10;&#10;Description automatically generated">
            <a:extLst>
              <a:ext uri="{FF2B5EF4-FFF2-40B4-BE49-F238E27FC236}">
                <a16:creationId xmlns:a16="http://schemas.microsoft.com/office/drawing/2014/main" id="{74BD358E-318A-F800-7D89-CEE4297A34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92906" y="26508367"/>
            <a:ext cx="11619780" cy="5340963"/>
          </a:xfrm>
          <a:prstGeom prst="rect">
            <a:avLst/>
          </a:prstGeom>
        </p:spPr>
      </p:pic>
      <p:pic>
        <p:nvPicPr>
          <p:cNvPr id="11" name="Picture 10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A8D9F6C1-C064-F5B7-E63A-9F700ECCE03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3312" y="18598551"/>
            <a:ext cx="10460244" cy="754811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C5476F8-AE13-853C-27CA-9CED0016B086}"/>
              </a:ext>
            </a:extLst>
          </p:cNvPr>
          <p:cNvSpPr txBox="1"/>
          <p:nvPr/>
        </p:nvSpPr>
        <p:spPr>
          <a:xfrm>
            <a:off x="19944969" y="3122727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4000" b="1"/>
              <a:t>Images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AD497F1-6C6C-3ADC-7703-810624FF5BD6}"/>
              </a:ext>
            </a:extLst>
          </p:cNvPr>
          <p:cNvSpPr txBox="1"/>
          <p:nvPr/>
        </p:nvSpPr>
        <p:spPr>
          <a:xfrm>
            <a:off x="3278736" y="12154583"/>
            <a:ext cx="3364301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/>
              <a:t>Login Page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F5FCBC5-438A-945A-97EB-CE1B39D5E149}"/>
              </a:ext>
            </a:extLst>
          </p:cNvPr>
          <p:cNvSpPr txBox="1"/>
          <p:nvPr/>
        </p:nvSpPr>
        <p:spPr>
          <a:xfrm>
            <a:off x="10913113" y="12128703"/>
            <a:ext cx="3364301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/>
              <a:t>Stats Page</a:t>
            </a:r>
          </a:p>
        </p:txBody>
      </p:sp>
      <p:pic>
        <p:nvPicPr>
          <p:cNvPr id="23" name="Picture 22" descr="A screenshot of a video game&#10;&#10;Description automatically generated">
            <a:extLst>
              <a:ext uri="{FF2B5EF4-FFF2-40B4-BE49-F238E27FC236}">
                <a16:creationId xmlns:a16="http://schemas.microsoft.com/office/drawing/2014/main" id="{77520714-AE06-5A7A-3415-56933B3A225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28341" y="5607328"/>
            <a:ext cx="6469811" cy="6564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91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Custom</PresentationFormat>
  <Slides>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STATSTRIKEFORCE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26</cp:revision>
  <dcterms:created xsi:type="dcterms:W3CDTF">2024-03-28T13:42:02Z</dcterms:created>
  <dcterms:modified xsi:type="dcterms:W3CDTF">2024-05-06T09:56:05Z</dcterms:modified>
</cp:coreProperties>
</file>